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0"/>
  </p:notesMasterIdLst>
  <p:sldIdLst>
    <p:sldId id="257" r:id="rId2"/>
    <p:sldId id="271" r:id="rId3"/>
    <p:sldId id="272" r:id="rId4"/>
    <p:sldId id="273" r:id="rId5"/>
    <p:sldId id="291" r:id="rId6"/>
    <p:sldId id="274" r:id="rId7"/>
    <p:sldId id="288" r:id="rId8"/>
    <p:sldId id="289" r:id="rId9"/>
    <p:sldId id="275" r:id="rId10"/>
    <p:sldId id="276" r:id="rId11"/>
    <p:sldId id="277" r:id="rId12"/>
    <p:sldId id="278" r:id="rId13"/>
    <p:sldId id="290" r:id="rId14"/>
    <p:sldId id="280" r:id="rId15"/>
    <p:sldId id="282" r:id="rId16"/>
    <p:sldId id="283" r:id="rId17"/>
    <p:sldId id="284" r:id="rId18"/>
    <p:sldId id="285" r:id="rId19"/>
    <p:sldId id="286" r:id="rId20"/>
    <p:sldId id="287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87" d="100"/>
          <a:sy n="87" d="100"/>
        </p:scale>
        <p:origin x="91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https://www.youtube.com/watch?v=7a5SMSCzTg8 (old)</a:t>
            </a:r>
          </a:p>
          <a:p>
            <a:r>
              <a:rPr lang="en-US" dirty="0"/>
              <a:t>https://www.youtube.com/watch?v=0BaIeMoFEoE (new)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42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https://arxiv.org/pdf/1502.03044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52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https://www.youtube.com/watch?v=VGxk4ebXRaI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68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Query (Q)</a:t>
            </a:r>
            <a:r>
              <a:rPr lang="en-US" dirty="0"/>
              <a:t>: Represents the current state or context of the model. In machine translation, for example, this might be the decoder’s hidden state at a particular time step.</a:t>
            </a:r>
          </a:p>
          <a:p>
            <a:endParaRPr lang="en-US" b="1" dirty="0"/>
          </a:p>
          <a:p>
            <a:r>
              <a:rPr lang="en-US" b="1" dirty="0"/>
              <a:t>Key (K)</a:t>
            </a:r>
            <a:r>
              <a:rPr lang="en-US" dirty="0"/>
              <a:t>: Represents different parts of the input sequence or feature (e.g., each word in a sentence or each region in an image).</a:t>
            </a:r>
          </a:p>
          <a:p>
            <a:endParaRPr lang="en-US" b="1" dirty="0"/>
          </a:p>
          <a:p>
            <a:r>
              <a:rPr lang="en-US" b="1" dirty="0"/>
              <a:t>Value (V)</a:t>
            </a:r>
            <a:r>
              <a:rPr lang="en-US" dirty="0"/>
              <a:t>: Represents the information carried by each key, which the model will use to make predictions. Values are weighted based on the alignment between the query and the keys.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3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5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CEEDC03-4BB1-3C5C-5C96-A90077E40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85" y="1514079"/>
            <a:ext cx="5614791" cy="382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E7ABF-643D-4C03-1BB4-2273F665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959" y="658890"/>
            <a:ext cx="5784081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6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A23F09-A23C-4375-D32C-CC42B371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15" y="308015"/>
            <a:ext cx="10107555" cy="6241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CA2F6-A119-9A2C-675F-C39E2DA6E421}"/>
              </a:ext>
            </a:extLst>
          </p:cNvPr>
          <p:cNvSpPr txBox="1"/>
          <p:nvPr/>
        </p:nvSpPr>
        <p:spPr>
          <a:xfrm>
            <a:off x="5269828" y="6063915"/>
            <a:ext cx="212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Gated Recurrent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997D7-6221-4512-28AE-66C28CE355E8}"/>
              </a:ext>
            </a:extLst>
          </p:cNvPr>
          <p:cNvSpPr txBox="1"/>
          <p:nvPr/>
        </p:nvSpPr>
        <p:spPr>
          <a:xfrm>
            <a:off x="8149392" y="317633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Softmax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9631A-BD4E-8A99-FAD6-3E671A91DCE3}"/>
              </a:ext>
            </a:extLst>
          </p:cNvPr>
          <p:cNvSpPr txBox="1"/>
          <p:nvPr/>
        </p:nvSpPr>
        <p:spPr>
          <a:xfrm>
            <a:off x="4283244" y="3801975"/>
            <a:ext cx="211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Value Weight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33F21-8C4E-3D80-5B88-551EF829D2F2}"/>
              </a:ext>
            </a:extLst>
          </p:cNvPr>
          <p:cNvSpPr txBox="1"/>
          <p:nvPr/>
        </p:nvSpPr>
        <p:spPr>
          <a:xfrm>
            <a:off x="4211056" y="5654838"/>
            <a:ext cx="19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Key Weight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89B20-87EE-A733-446A-3B43584A518B}"/>
              </a:ext>
            </a:extLst>
          </p:cNvPr>
          <p:cNvSpPr txBox="1"/>
          <p:nvPr/>
        </p:nvSpPr>
        <p:spPr>
          <a:xfrm>
            <a:off x="8938199" y="5642013"/>
            <a:ext cx="217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Query Weight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4FA59-1F37-0C2C-423C-3CB4AB9348AD}"/>
              </a:ext>
            </a:extLst>
          </p:cNvPr>
          <p:cNvSpPr txBox="1"/>
          <p:nvPr/>
        </p:nvSpPr>
        <p:spPr>
          <a:xfrm>
            <a:off x="4595343" y="1358048"/>
            <a:ext cx="434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Attention Mechanism in Decoder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539053-ABA0-BE0B-6B5B-6EC11603AE11}"/>
              </a:ext>
            </a:extLst>
          </p:cNvPr>
          <p:cNvSpPr/>
          <p:nvPr/>
        </p:nvSpPr>
        <p:spPr>
          <a:xfrm>
            <a:off x="1219200" y="1588880"/>
            <a:ext cx="2991856" cy="4475035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F9E36-0BAD-3DE1-0817-06FA3E0626F8}"/>
              </a:ext>
            </a:extLst>
          </p:cNvPr>
          <p:cNvSpPr txBox="1"/>
          <p:nvPr/>
        </p:nvSpPr>
        <p:spPr>
          <a:xfrm>
            <a:off x="1942320" y="6045340"/>
            <a:ext cx="154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43573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A59DEB-470D-1627-EF30-F929509BA69B}"/>
              </a:ext>
            </a:extLst>
          </p:cNvPr>
          <p:cNvGrpSpPr/>
          <p:nvPr/>
        </p:nvGrpSpPr>
        <p:grpSpPr>
          <a:xfrm>
            <a:off x="651038" y="483615"/>
            <a:ext cx="10889924" cy="5890770"/>
            <a:chOff x="651038" y="483615"/>
            <a:chExt cx="10889924" cy="58907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F6D9E4-1427-F992-0A00-A205CA37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038" y="483615"/>
              <a:ext cx="10889924" cy="589077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62F8AF-4848-FA52-85C5-E1CB34D1A54A}"/>
                </a:ext>
              </a:extLst>
            </p:cNvPr>
            <p:cNvSpPr/>
            <p:nvPr/>
          </p:nvSpPr>
          <p:spPr>
            <a:xfrm>
              <a:off x="4812632" y="2438400"/>
              <a:ext cx="6521115" cy="36014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4C57449-3EEC-74B7-8B38-1D08BECCBE91}"/>
              </a:ext>
            </a:extLst>
          </p:cNvPr>
          <p:cNvSpPr txBox="1"/>
          <p:nvPr/>
        </p:nvSpPr>
        <p:spPr>
          <a:xfrm>
            <a:off x="3608200" y="5855187"/>
            <a:ext cx="478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Start token and subsequent token predicted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85958-DAFF-95F6-C45C-32CC21ACE036}"/>
              </a:ext>
            </a:extLst>
          </p:cNvPr>
          <p:cNvSpPr txBox="1"/>
          <p:nvPr/>
        </p:nvSpPr>
        <p:spPr>
          <a:xfrm>
            <a:off x="4401219" y="5295780"/>
            <a:ext cx="2316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Vectorizes the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C7C83-7D11-3408-42AF-B6264D090C96}"/>
              </a:ext>
            </a:extLst>
          </p:cNvPr>
          <p:cNvSpPr txBox="1"/>
          <p:nvPr/>
        </p:nvSpPr>
        <p:spPr>
          <a:xfrm>
            <a:off x="4473408" y="4706432"/>
            <a:ext cx="679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Takes the embedding and combines with others to get overall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8CC11-16DD-8A31-6A1B-C2B6D1A2F3B9}"/>
              </a:ext>
            </a:extLst>
          </p:cNvPr>
          <p:cNvSpPr txBox="1"/>
          <p:nvPr/>
        </p:nvSpPr>
        <p:spPr>
          <a:xfrm>
            <a:off x="4465387" y="4028483"/>
            <a:ext cx="692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Uses the context from the GRU to decide what to focus on in the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018EF-3774-16EA-EC9B-6642EED0C0BB}"/>
              </a:ext>
            </a:extLst>
          </p:cNvPr>
          <p:cNvSpPr txBox="1"/>
          <p:nvPr/>
        </p:nvSpPr>
        <p:spPr>
          <a:xfrm>
            <a:off x="4473408" y="3428830"/>
            <a:ext cx="517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Refines the output by combining GRU with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85042-DAB9-D2BB-EA8E-B4112714E001}"/>
              </a:ext>
            </a:extLst>
          </p:cNvPr>
          <p:cNvSpPr txBox="1"/>
          <p:nvPr/>
        </p:nvSpPr>
        <p:spPr>
          <a:xfrm>
            <a:off x="4272883" y="2647512"/>
            <a:ext cx="726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Assigns a probability to every word in the vocabulary </a:t>
            </a:r>
          </a:p>
          <a:p>
            <a:r>
              <a:rPr lang="en-US" b="1" dirty="0">
                <a:solidFill>
                  <a:srgbClr val="00B0F0"/>
                </a:solidFill>
              </a:rPr>
              <a:t>to predict the next token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1A254-63E5-175B-AB68-81FEA055DEEA}"/>
              </a:ext>
            </a:extLst>
          </p:cNvPr>
          <p:cNvSpPr/>
          <p:nvPr/>
        </p:nvSpPr>
        <p:spPr>
          <a:xfrm>
            <a:off x="5638800" y="834189"/>
            <a:ext cx="5494421" cy="61807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5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247C9-9F0E-C2B3-4BED-66C19362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8" y="483615"/>
            <a:ext cx="10889924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7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2E6EF-48E9-74D8-0D62-08C2AA8D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03" y="369305"/>
            <a:ext cx="10546994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53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08E4E-83B7-D42A-311E-E7F011E2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40" y="284820"/>
            <a:ext cx="10158120" cy="6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0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D6C4E-0A0F-D77C-E690-7F89DA2A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9" y="851307"/>
            <a:ext cx="11512343" cy="51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2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BD4F3-1356-CAC6-45C3-7CD1D450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02" y="1055160"/>
            <a:ext cx="10556396" cy="47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6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4BE35-D570-D845-4BEF-B39E60EF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0" y="1092761"/>
            <a:ext cx="11437840" cy="46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3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898D90-028F-979E-E612-3FAE4196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54" y="407213"/>
            <a:ext cx="10317892" cy="60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1D80-551A-BAB7-50D5-0DB84AF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videos to watch?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04FE8-6917-108C-99A0-76DF5E70B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358" y="1752169"/>
            <a:ext cx="6554042" cy="2570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92CB9-869D-3C9F-FF86-CDB0BEC19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947" y="4418927"/>
            <a:ext cx="8534753" cy="22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66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0D381-00F5-B78C-9C96-DA28D5DC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418839"/>
            <a:ext cx="11720576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3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4501-6069-03E7-A498-540A085C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Answers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E8175-6C16-831B-614D-3D859591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019" y="2199143"/>
            <a:ext cx="6469941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85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80B6E5-E535-7212-CA84-CECC070F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63" y="1145933"/>
            <a:ext cx="8939474" cy="45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3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EF9A4-9CA2-4F03-DE19-81EAA973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08" y="1073343"/>
            <a:ext cx="8450784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1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0A6DA-03F7-4D6D-931C-5E55D9B2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21" y="1199878"/>
            <a:ext cx="8583158" cy="44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1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FD0F1-8A99-4E6C-6E80-9158B84F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85" y="1206698"/>
            <a:ext cx="8536629" cy="44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78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CF645-737B-A079-0A7D-5FDA6513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91" y="1357096"/>
            <a:ext cx="8549217" cy="414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14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3BE43-4FB4-48C2-A75F-979AB5CA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0" y="1275678"/>
            <a:ext cx="8064800" cy="43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9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C97398-77A7-E0A0-9019-C0911277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" y="708424"/>
            <a:ext cx="10775614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7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0CDC48-4822-223F-A960-9949E031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" y="662700"/>
            <a:ext cx="11232853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55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C21AE-FB8E-D412-4198-FA1036AAC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95" y="0"/>
            <a:ext cx="878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792AC-5DD0-D895-D650-3C091662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84" y="706240"/>
            <a:ext cx="6840432" cy="54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8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9B3D-6D90-F836-C154-2947CD52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958" y="265289"/>
            <a:ext cx="8424084" cy="63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5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8A792-8A17-8D5A-0FFA-8B38D638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47" y="371341"/>
            <a:ext cx="9641107" cy="61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7EDDF-879E-00B8-0958-CFEEE8E8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96" y="327349"/>
            <a:ext cx="10556208" cy="62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43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4599</TotalTime>
  <Words>260</Words>
  <Application>Microsoft Office PowerPoint</Application>
  <PresentationFormat>Widescreen</PresentationFormat>
  <Paragraphs>33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</vt:lpstr>
      <vt:lpstr>Circuit</vt:lpstr>
      <vt:lpstr>PowerPoint Presentation</vt:lpstr>
      <vt:lpstr>Two videos to watch?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Answers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11</cp:revision>
  <dcterms:created xsi:type="dcterms:W3CDTF">2024-06-30T01:37:58Z</dcterms:created>
  <dcterms:modified xsi:type="dcterms:W3CDTF">2024-11-03T23:48:21Z</dcterms:modified>
</cp:coreProperties>
</file>